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0"/>
  </p:notesMasterIdLst>
  <p:sldIdLst>
    <p:sldId id="256" r:id="rId2"/>
    <p:sldId id="257" r:id="rId3"/>
    <p:sldId id="258" r:id="rId4"/>
    <p:sldId id="261" r:id="rId5"/>
    <p:sldId id="259" r:id="rId6"/>
    <p:sldId id="262" r:id="rId7"/>
    <p:sldId id="272" r:id="rId8"/>
    <p:sldId id="273" r:id="rId9"/>
    <p:sldId id="263" r:id="rId10"/>
    <p:sldId id="264" r:id="rId11"/>
    <p:sldId id="274" r:id="rId12"/>
    <p:sldId id="269" r:id="rId13"/>
    <p:sldId id="265" r:id="rId14"/>
    <p:sldId id="267" r:id="rId15"/>
    <p:sldId id="268" r:id="rId16"/>
    <p:sldId id="270" r:id="rId17"/>
    <p:sldId id="266" r:id="rId18"/>
    <p:sldId id="271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33" d="100"/>
          <a:sy n="33" d="100"/>
        </p:scale>
        <p:origin x="-3864" y="-17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C0E4F3-070F-4A2A-8DAE-281A7C28FD27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AF6CF0-0A1A-4BEE-8678-28502C6959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85792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F6CF0-0A1A-4BEE-8678-28502C695901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8596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3949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9897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1312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7630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8651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724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9156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0581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7002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0064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3852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6665">
              <a:schemeClr val="tx2">
                <a:lumMod val="20000"/>
                <a:lumOff val="80000"/>
              </a:schemeClr>
            </a:gs>
            <a:gs pos="42924">
              <a:srgbClr val="BDCDEC"/>
            </a:gs>
            <a:gs pos="34171">
              <a:srgbClr val="B6C8EA"/>
            </a:gs>
            <a:gs pos="22083">
              <a:srgbClr val="ACC2E8"/>
            </a:gs>
            <a:gs pos="17500">
              <a:srgbClr val="A8BFE7"/>
            </a:gs>
            <a:gs pos="92080">
              <a:srgbClr val="DCE4F4"/>
            </a:gs>
            <a:gs pos="88750">
              <a:srgbClr val="DAE3F3"/>
            </a:gs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862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6665">
              <a:schemeClr val="accent1">
                <a:lumMod val="40000"/>
                <a:lumOff val="60000"/>
              </a:schemeClr>
            </a:gs>
            <a:gs pos="42924">
              <a:srgbClr val="BDCDEC"/>
            </a:gs>
            <a:gs pos="34171">
              <a:srgbClr val="B6C8EA"/>
            </a:gs>
            <a:gs pos="22083">
              <a:srgbClr val="ACC2E8"/>
            </a:gs>
            <a:gs pos="17500">
              <a:srgbClr val="A8BFE7"/>
            </a:gs>
            <a:gs pos="100000">
              <a:schemeClr val="accent1">
                <a:lumMod val="60000"/>
                <a:lumOff val="40000"/>
              </a:schemeClr>
            </a:gs>
            <a:gs pos="88750">
              <a:srgbClr val="DAE3F3"/>
            </a:gs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/>
              <a:t>Отчет о проделанной работе </a:t>
            </a:r>
            <a:br>
              <a:rPr lang="ru-RU" sz="3200" b="1" dirty="0" smtClean="0"/>
            </a:br>
            <a:r>
              <a:rPr lang="ru-RU" sz="3200" b="1" dirty="0" smtClean="0"/>
              <a:t>за 2020 год </a:t>
            </a:r>
            <a:br>
              <a:rPr lang="ru-RU" sz="3200" b="1" dirty="0" smtClean="0"/>
            </a:br>
            <a:r>
              <a:rPr lang="ru-RU" sz="3200" b="1" dirty="0" smtClean="0"/>
              <a:t>Администрации </a:t>
            </a:r>
            <a:r>
              <a:rPr lang="ru-RU" sz="3200" b="1" dirty="0" err="1" smtClean="0"/>
              <a:t>Импилахтинского</a:t>
            </a:r>
            <a:r>
              <a:rPr lang="ru-RU" sz="3200" b="1" dirty="0" smtClean="0"/>
              <a:t> сельского поселения </a:t>
            </a:r>
            <a:endParaRPr lang="ru-RU" sz="32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3789040"/>
            <a:ext cx="6400800" cy="1752600"/>
          </a:xfrm>
        </p:spPr>
        <p:txBody>
          <a:bodyPr/>
          <a:lstStyle/>
          <a:p>
            <a:r>
              <a:rPr lang="ru-RU" dirty="0" smtClean="0"/>
              <a:t>                  </a:t>
            </a:r>
          </a:p>
          <a:p>
            <a:endParaRPr lang="ru-RU" dirty="0"/>
          </a:p>
          <a:p>
            <a:r>
              <a:rPr lang="ru-RU" dirty="0" smtClean="0"/>
              <a:t>                                            17.03.2021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4502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В </a:t>
            </a:r>
            <a:r>
              <a:rPr lang="ru-RU" dirty="0" err="1" smtClean="0"/>
              <a:t>Импилахтинском</a:t>
            </a:r>
            <a:r>
              <a:rPr lang="ru-RU" dirty="0" smtClean="0"/>
              <a:t> сельском поселении зарегистрировано</a:t>
            </a:r>
            <a:r>
              <a:rPr lang="ru-RU" dirty="0"/>
              <a:t>  </a:t>
            </a:r>
            <a:r>
              <a:rPr lang="ru-RU" dirty="0" smtClean="0"/>
              <a:t>997 человек:</a:t>
            </a:r>
          </a:p>
          <a:p>
            <a:r>
              <a:rPr lang="ru-RU" dirty="0" err="1" smtClean="0"/>
              <a:t>п.Импилахти</a:t>
            </a:r>
            <a:r>
              <a:rPr lang="ru-RU" dirty="0" smtClean="0"/>
              <a:t> – 879 чел</a:t>
            </a:r>
          </a:p>
          <a:p>
            <a:r>
              <a:rPr lang="ru-RU" dirty="0" err="1" smtClean="0"/>
              <a:t>д.Вуорилампи</a:t>
            </a:r>
            <a:r>
              <a:rPr lang="ru-RU" dirty="0" smtClean="0"/>
              <a:t> </a:t>
            </a:r>
          </a:p>
          <a:p>
            <a:r>
              <a:rPr lang="ru-RU" dirty="0" err="1" smtClean="0"/>
              <a:t>д.Кителя</a:t>
            </a:r>
            <a:r>
              <a:rPr lang="ru-RU" dirty="0" smtClean="0"/>
              <a:t> – 4 чел</a:t>
            </a:r>
          </a:p>
          <a:p>
            <a:r>
              <a:rPr lang="ru-RU" dirty="0" err="1" smtClean="0"/>
              <a:t>д.Кирконкюля</a:t>
            </a:r>
            <a:r>
              <a:rPr lang="ru-RU" dirty="0" smtClean="0"/>
              <a:t> – 20 чел</a:t>
            </a:r>
          </a:p>
          <a:p>
            <a:r>
              <a:rPr lang="ru-RU" dirty="0" err="1" smtClean="0"/>
              <a:t>д.Леппясилта</a:t>
            </a:r>
            <a:r>
              <a:rPr lang="ru-RU" dirty="0" smtClean="0"/>
              <a:t> – 49 чел</a:t>
            </a:r>
          </a:p>
          <a:p>
            <a:r>
              <a:rPr lang="ru-RU" dirty="0" err="1" smtClean="0"/>
              <a:t>д.Метсякюля</a:t>
            </a:r>
            <a:r>
              <a:rPr lang="ru-RU" dirty="0" smtClean="0"/>
              <a:t>  - 2 чел</a:t>
            </a:r>
          </a:p>
          <a:p>
            <a:r>
              <a:rPr lang="ru-RU" dirty="0" err="1" smtClean="0"/>
              <a:t>д.Сумерия</a:t>
            </a:r>
            <a:r>
              <a:rPr lang="ru-RU" dirty="0" smtClean="0"/>
              <a:t>  - 31 чел </a:t>
            </a:r>
          </a:p>
          <a:p>
            <a:r>
              <a:rPr lang="ru-RU" dirty="0" err="1" smtClean="0"/>
              <a:t>д.Сюскюя</a:t>
            </a:r>
            <a:r>
              <a:rPr lang="ru-RU" dirty="0" smtClean="0"/>
              <a:t> – 3 чел</a:t>
            </a:r>
          </a:p>
          <a:p>
            <a:r>
              <a:rPr lang="ru-RU" dirty="0" err="1" smtClean="0"/>
              <a:t>д.Терванселька</a:t>
            </a:r>
            <a:r>
              <a:rPr lang="ru-RU" dirty="0" smtClean="0"/>
              <a:t> – 9 чел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420888"/>
            <a:ext cx="4536504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9415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За 2020 год :</a:t>
            </a:r>
          </a:p>
          <a:p>
            <a:r>
              <a:rPr lang="ru-RU" dirty="0" smtClean="0"/>
              <a:t>родились </a:t>
            </a:r>
            <a:r>
              <a:rPr lang="ru-RU" dirty="0" smtClean="0"/>
              <a:t>– 7 чел (  2 мальчика, 5 девочек)</a:t>
            </a:r>
          </a:p>
          <a:p>
            <a:r>
              <a:rPr lang="ru-RU" dirty="0" smtClean="0"/>
              <a:t>умерли </a:t>
            </a:r>
            <a:r>
              <a:rPr lang="ru-RU" dirty="0" smtClean="0"/>
              <a:t>– 5 человек ( 2 мужчин , 3 женщин)</a:t>
            </a:r>
          </a:p>
          <a:p>
            <a:r>
              <a:rPr lang="ru-RU" dirty="0" smtClean="0"/>
              <a:t>выбыли </a:t>
            </a:r>
            <a:r>
              <a:rPr lang="ru-RU" dirty="0" smtClean="0"/>
              <a:t>17 человек (с учетом умерших) </a:t>
            </a:r>
          </a:p>
          <a:p>
            <a:r>
              <a:rPr lang="ru-RU" dirty="0" smtClean="0"/>
              <a:t>прибыли </a:t>
            </a:r>
            <a:r>
              <a:rPr lang="ru-RU" dirty="0" smtClean="0"/>
              <a:t>17 человек (с учетом рожденных)</a:t>
            </a:r>
          </a:p>
          <a:p>
            <a:r>
              <a:rPr lang="ru-RU" dirty="0"/>
              <a:t>в</a:t>
            </a:r>
            <a:r>
              <a:rPr lang="ru-RU" dirty="0" smtClean="0"/>
              <a:t>ременно зарегистрировались 6 человек</a:t>
            </a:r>
          </a:p>
        </p:txBody>
      </p:sp>
    </p:spTree>
    <p:extLst>
      <p:ext uri="{BB962C8B-B14F-4D97-AF65-F5344CB8AC3E}">
        <p14:creationId xmlns:p14="http://schemas.microsoft.com/office/powerpoint/2010/main" val="537738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 территории поселения:</a:t>
            </a:r>
          </a:p>
          <a:p>
            <a:r>
              <a:rPr lang="ru-RU" dirty="0" smtClean="0"/>
              <a:t>463 семьи , 10 из которых многодетные.</a:t>
            </a:r>
          </a:p>
          <a:p>
            <a:r>
              <a:rPr lang="ru-RU" dirty="0" smtClean="0"/>
              <a:t>6 семей у которых 3 детей.</a:t>
            </a:r>
          </a:p>
          <a:p>
            <a:r>
              <a:rPr lang="ru-RU" dirty="0" smtClean="0"/>
              <a:t>3 семьи у которых  4 детей .</a:t>
            </a:r>
          </a:p>
          <a:p>
            <a:r>
              <a:rPr lang="ru-RU" dirty="0" smtClean="0"/>
              <a:t>1 семья у которых  5 детей.</a:t>
            </a:r>
          </a:p>
          <a:p>
            <a:r>
              <a:rPr lang="ru-RU" dirty="0" smtClean="0"/>
              <a:t>142 человека в возрасте до 17 лет включительно.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2847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endParaRPr lang="ru-RU" dirty="0" smtClean="0"/>
          </a:p>
          <a:p>
            <a:r>
              <a:rPr lang="ru-RU" dirty="0" smtClean="0"/>
              <a:t>274 человека пенсионного возраста.</a:t>
            </a:r>
          </a:p>
          <a:p>
            <a:r>
              <a:rPr lang="ru-RU" dirty="0" smtClean="0"/>
              <a:t>14 человек старше возраста 80 лет.</a:t>
            </a:r>
            <a:endParaRPr lang="ru-RU" dirty="0"/>
          </a:p>
          <a:p>
            <a:r>
              <a:rPr lang="ru-RU" dirty="0" smtClean="0"/>
              <a:t>1  труженица тыла.</a:t>
            </a:r>
          </a:p>
          <a:p>
            <a:r>
              <a:rPr lang="ru-RU" dirty="0" smtClean="0"/>
              <a:t>1 незаконно репрессированная.</a:t>
            </a:r>
          </a:p>
          <a:p>
            <a:r>
              <a:rPr lang="ru-RU" dirty="0" smtClean="0"/>
              <a:t>1 жительница блокадного Ленинграда.</a:t>
            </a:r>
          </a:p>
          <a:p>
            <a:r>
              <a:rPr lang="ru-RU" dirty="0" smtClean="0"/>
              <a:t>6 человек участники боевых действий в Чечне.</a:t>
            </a:r>
          </a:p>
          <a:p>
            <a:r>
              <a:rPr lang="ru-RU" dirty="0" smtClean="0"/>
              <a:t>197 человек военнообязанные.</a:t>
            </a:r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85340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80920" cy="108012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3600" b="1" dirty="0"/>
              <a:t>На территории  </a:t>
            </a:r>
            <a:r>
              <a:rPr lang="ru-RU" sz="3600" b="1" dirty="0" err="1"/>
              <a:t>Импилахтинского</a:t>
            </a:r>
            <a:r>
              <a:rPr lang="ru-RU" sz="3600" b="1" dirty="0"/>
              <a:t> сельского поселения работают следующие </a:t>
            </a:r>
            <a:r>
              <a:rPr lang="ru-RU" sz="3600" b="1" dirty="0" smtClean="0"/>
              <a:t>учреждения</a:t>
            </a:r>
            <a:r>
              <a:rPr lang="ru-RU" sz="3600" b="1" dirty="0"/>
              <a:t> </a:t>
            </a:r>
            <a:r>
              <a:rPr lang="ru-RU" sz="3600" b="1" dirty="0" smtClean="0"/>
              <a:t> </a:t>
            </a:r>
            <a:r>
              <a:rPr lang="ru-RU" sz="3600" b="1" dirty="0"/>
              <a:t>и организации: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492896"/>
            <a:ext cx="8352928" cy="360040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ru-RU" dirty="0"/>
          </a:p>
          <a:p>
            <a:r>
              <a:rPr lang="ru-RU" dirty="0"/>
              <a:t> </a:t>
            </a:r>
            <a:r>
              <a:rPr lang="ru-RU" dirty="0" smtClean="0"/>
              <a:t>-</a:t>
            </a:r>
            <a:r>
              <a:rPr lang="ru-RU" dirty="0"/>
              <a:t>МОУ ООШ </a:t>
            </a:r>
            <a:r>
              <a:rPr lang="ru-RU" dirty="0" err="1"/>
              <a:t>п.Импилахти</a:t>
            </a:r>
            <a:r>
              <a:rPr lang="ru-RU" dirty="0"/>
              <a:t>, обучается 67 учеников</a:t>
            </a:r>
          </a:p>
          <a:p>
            <a:r>
              <a:rPr lang="ru-RU" dirty="0"/>
              <a:t>-МДОУ №14 дошкольное </a:t>
            </a:r>
            <a:r>
              <a:rPr lang="ru-RU" dirty="0" smtClean="0"/>
              <a:t>учреждение «Колокольчик</a:t>
            </a:r>
            <a:r>
              <a:rPr lang="ru-RU" dirty="0"/>
              <a:t>», посещают 28 детей.</a:t>
            </a:r>
          </a:p>
          <a:p>
            <a:r>
              <a:rPr lang="ru-RU" dirty="0"/>
              <a:t>-МУК «РАДУГА» организация досуговой деятельности и культурно-массовых </a:t>
            </a:r>
            <a:r>
              <a:rPr lang="ru-RU" dirty="0" smtClean="0"/>
              <a:t>мероприятий</a:t>
            </a:r>
            <a:endParaRPr lang="ru-RU" dirty="0"/>
          </a:p>
          <a:p>
            <a:r>
              <a:rPr lang="ru-RU" dirty="0"/>
              <a:t>Библиотека, ФАП(прием ведут врачи Амбулатории </a:t>
            </a:r>
            <a:r>
              <a:rPr lang="ru-RU" dirty="0" err="1"/>
              <a:t>п.Ляскеля</a:t>
            </a:r>
            <a:r>
              <a:rPr lang="ru-RU" dirty="0"/>
              <a:t>),почтовое отделение АО «Почта России», база практики Санкт-Петербургского государственного университета, ООО «</a:t>
            </a:r>
            <a:r>
              <a:rPr lang="ru-RU" dirty="0" err="1"/>
              <a:t>Сетлес</a:t>
            </a:r>
            <a:r>
              <a:rPr lang="ru-RU" dirty="0"/>
              <a:t>», ООО «</a:t>
            </a:r>
            <a:r>
              <a:rPr lang="ru-RU" dirty="0" err="1"/>
              <a:t>Форест</a:t>
            </a:r>
            <a:r>
              <a:rPr lang="ru-RU" dirty="0"/>
              <a:t> Вест», ООО «</a:t>
            </a:r>
            <a:r>
              <a:rPr lang="ru-RU" dirty="0" err="1"/>
              <a:t>БалтПром</a:t>
            </a:r>
            <a:r>
              <a:rPr lang="ru-RU" dirty="0"/>
              <a:t>», </a:t>
            </a:r>
            <a:r>
              <a:rPr lang="ru-RU" dirty="0" err="1"/>
              <a:t>Импилахтинское</a:t>
            </a:r>
            <a:r>
              <a:rPr lang="ru-RU" dirty="0"/>
              <a:t> лесничество, швейная фабрика ЗАО «</a:t>
            </a:r>
            <a:r>
              <a:rPr lang="ru-RU" dirty="0" err="1"/>
              <a:t>Лахти</a:t>
            </a:r>
            <a:r>
              <a:rPr lang="ru-RU" dirty="0"/>
              <a:t>», ООО «Форель Ладоги», ОАО «Ростелеком, ООО «Гранитная Гора», ООО «Строй Камень» , 3 магазина , 130 ЛПХ, 2 КФХ. Организация теплоснабжения ООО «</a:t>
            </a:r>
            <a:r>
              <a:rPr lang="ru-RU" dirty="0" err="1"/>
              <a:t>Петербургтеплоэнерго</a:t>
            </a:r>
            <a:r>
              <a:rPr lang="ru-RU" dirty="0" smtClean="0"/>
              <a:t>»,сбор и </a:t>
            </a:r>
            <a:r>
              <a:rPr lang="ru-RU" dirty="0"/>
              <a:t>вывоз ТКО ООО «</a:t>
            </a:r>
            <a:r>
              <a:rPr lang="ru-RU" dirty="0" err="1"/>
              <a:t>Автоспецтранс</a:t>
            </a:r>
            <a:r>
              <a:rPr lang="ru-RU" dirty="0"/>
              <a:t>», водоснабжение/водоотведение МУП ПМР «Вымпел». </a:t>
            </a:r>
          </a:p>
        </p:txBody>
      </p:sp>
    </p:spTree>
    <p:extLst>
      <p:ext uri="{BB962C8B-B14F-4D97-AF65-F5344CB8AC3E}">
        <p14:creationId xmlns:p14="http://schemas.microsoft.com/office/powerpoint/2010/main" val="286579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22" y="548680"/>
            <a:ext cx="8046156" cy="5577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9634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4664"/>
            <a:ext cx="8705018" cy="5976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6385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264696"/>
          </a:xfrm>
        </p:spPr>
        <p:txBody>
          <a:bodyPr>
            <a:normAutofit fontScale="62500" lnSpcReduction="20000"/>
          </a:bodyPr>
          <a:lstStyle/>
          <a:p>
            <a:r>
              <a:rPr lang="ru-RU" sz="4600" b="1" dirty="0"/>
              <a:t>Доходы </a:t>
            </a:r>
            <a:r>
              <a:rPr lang="ru-RU" sz="4600" b="1" dirty="0" err="1"/>
              <a:t>Импилахтинского</a:t>
            </a:r>
            <a:r>
              <a:rPr lang="ru-RU" sz="4600" b="1" dirty="0"/>
              <a:t> сельского поселения за 2020 год составили:</a:t>
            </a:r>
          </a:p>
          <a:p>
            <a:r>
              <a:rPr lang="ru-RU" dirty="0"/>
              <a:t>6742,4 </a:t>
            </a:r>
            <a:r>
              <a:rPr lang="ru-RU" dirty="0" err="1"/>
              <a:t>тыс</a:t>
            </a:r>
            <a:r>
              <a:rPr lang="ru-RU" dirty="0"/>
              <a:t> рублей.(в том числе 3745,9 </a:t>
            </a:r>
            <a:r>
              <a:rPr lang="ru-RU" dirty="0" err="1"/>
              <a:t>тыс.рублей</a:t>
            </a:r>
            <a:r>
              <a:rPr lang="ru-RU" dirty="0"/>
              <a:t> налоговые и неналоговые доходы и 2996,5 </a:t>
            </a:r>
            <a:r>
              <a:rPr lang="ru-RU" dirty="0" err="1"/>
              <a:t>тыс.рублей</a:t>
            </a:r>
            <a:r>
              <a:rPr lang="ru-RU" dirty="0"/>
              <a:t> безвозмездные поступления(субсидии, субвенции, дотации и прочие межбюджетные трансферты).</a:t>
            </a:r>
          </a:p>
          <a:p>
            <a:r>
              <a:rPr lang="ru-RU" sz="4600" b="1" dirty="0" smtClean="0"/>
              <a:t>Расходы </a:t>
            </a:r>
            <a:r>
              <a:rPr lang="ru-RU" sz="4600" b="1" dirty="0" err="1" smtClean="0"/>
              <a:t>Импилахтинского</a:t>
            </a:r>
            <a:r>
              <a:rPr lang="ru-RU" sz="4600" b="1" dirty="0" smtClean="0"/>
              <a:t> сельского поселения за 2020 год составили  </a:t>
            </a:r>
            <a:r>
              <a:rPr lang="ru-RU" dirty="0" smtClean="0"/>
              <a:t>6811,0 </a:t>
            </a:r>
            <a:r>
              <a:rPr lang="ru-RU" dirty="0" err="1"/>
              <a:t>тыс.рублей</a:t>
            </a:r>
            <a:r>
              <a:rPr lang="ru-RU" dirty="0"/>
              <a:t> из них:</a:t>
            </a:r>
          </a:p>
          <a:p>
            <a:r>
              <a:rPr lang="ru-RU" dirty="0"/>
              <a:t>-1976,6 </a:t>
            </a:r>
            <a:r>
              <a:rPr lang="ru-RU" dirty="0" err="1"/>
              <a:t>тыс.рублей</a:t>
            </a:r>
            <a:r>
              <a:rPr lang="ru-RU" dirty="0"/>
              <a:t> выплаты персоналу, налоги и сборы, закупка товаров и услуг, проведение выборов</a:t>
            </a:r>
          </a:p>
          <a:p>
            <a:r>
              <a:rPr lang="ru-RU" dirty="0"/>
              <a:t>-133,2 </a:t>
            </a:r>
            <a:r>
              <a:rPr lang="ru-RU" dirty="0" err="1"/>
              <a:t>тыс.рублей</a:t>
            </a:r>
            <a:r>
              <a:rPr lang="ru-RU" dirty="0"/>
              <a:t> осуществление первичного воинского учета(субвенция)</a:t>
            </a:r>
          </a:p>
          <a:p>
            <a:r>
              <a:rPr lang="ru-RU" dirty="0"/>
              <a:t>-2224,7 </a:t>
            </a:r>
            <a:r>
              <a:rPr lang="ru-RU" dirty="0" err="1"/>
              <a:t>тыс.рублей</a:t>
            </a:r>
            <a:r>
              <a:rPr lang="ru-RU" dirty="0"/>
              <a:t>  культура (оплата труда ,взносы по обязательному страхованию, субсидия на реализацию мероприятий федеральной целевой программы)) </a:t>
            </a:r>
          </a:p>
          <a:p>
            <a:r>
              <a:rPr lang="ru-RU" dirty="0"/>
              <a:t>-50,0 </a:t>
            </a:r>
            <a:r>
              <a:rPr lang="ru-RU" dirty="0" err="1" smtClean="0"/>
              <a:t>тыс.руб</a:t>
            </a:r>
            <a:r>
              <a:rPr lang="ru-RU" dirty="0" smtClean="0"/>
              <a:t>. </a:t>
            </a:r>
            <a:r>
              <a:rPr lang="ru-RU" dirty="0"/>
              <a:t>межбюджетные трансферты</a:t>
            </a:r>
          </a:p>
          <a:p>
            <a:r>
              <a:rPr lang="ru-RU" dirty="0"/>
              <a:t>-304,0 </a:t>
            </a:r>
            <a:r>
              <a:rPr lang="ru-RU" dirty="0" err="1"/>
              <a:t>тыс.руб</a:t>
            </a:r>
            <a:r>
              <a:rPr lang="ru-RU" dirty="0"/>
              <a:t> </a:t>
            </a:r>
            <a:r>
              <a:rPr lang="ru-RU" dirty="0" err="1"/>
              <a:t>благоустройство,содержание</a:t>
            </a:r>
            <a:r>
              <a:rPr lang="ru-RU" dirty="0"/>
              <a:t> уличного освещения.</a:t>
            </a:r>
          </a:p>
          <a:p>
            <a:r>
              <a:rPr lang="ru-RU" dirty="0"/>
              <a:t>-2122,3 </a:t>
            </a:r>
            <a:r>
              <a:rPr lang="ru-RU" dirty="0" err="1"/>
              <a:t>тыс.рублей</a:t>
            </a:r>
            <a:r>
              <a:rPr lang="ru-RU" dirty="0"/>
              <a:t> дорожное хозяйство.</a:t>
            </a:r>
          </a:p>
          <a:p>
            <a:r>
              <a:rPr lang="ru-RU" dirty="0"/>
              <a:t>Результат исполнения бюджета – дефицит 68,6 </a:t>
            </a:r>
            <a:r>
              <a:rPr lang="ru-RU" dirty="0" err="1"/>
              <a:t>тыс.рублей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769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2048"/>
            <a:ext cx="8229600" cy="1143000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ru-RU" sz="3500" b="1" dirty="0"/>
              <a:t>Мероприятия и результаты деятельности Администрации </a:t>
            </a:r>
            <a:r>
              <a:rPr lang="ru-RU" sz="3500" b="1" dirty="0" err="1"/>
              <a:t>Импилахтинского</a:t>
            </a:r>
            <a:r>
              <a:rPr lang="ru-RU" sz="3500" b="1" dirty="0"/>
              <a:t> сельского поселения:</a:t>
            </a:r>
          </a:p>
          <a:p>
            <a:r>
              <a:rPr lang="ru-RU" dirty="0"/>
              <a:t>-Ремонт дорог общего пользования местного значения, скос  травы и кустарника вдоль дорог общего пользования местного значения.</a:t>
            </a:r>
          </a:p>
          <a:p>
            <a:r>
              <a:rPr lang="ru-RU" dirty="0"/>
              <a:t>-Восстановление уличного освещения.</a:t>
            </a:r>
          </a:p>
          <a:p>
            <a:r>
              <a:rPr lang="ru-RU" dirty="0"/>
              <a:t>-Ведется работа по постановке на кадастровый учет дорог общего пользования местного значения.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6084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48680"/>
            <a:ext cx="8496944" cy="5577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2560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95936" y="274638"/>
            <a:ext cx="5148064" cy="2218258"/>
          </a:xfrm>
        </p:spPr>
        <p:txBody>
          <a:bodyPr>
            <a:normAutofit fontScale="90000"/>
          </a:bodyPr>
          <a:lstStyle/>
          <a:p>
            <a:r>
              <a:rPr lang="ru-RU" dirty="0"/>
              <a:t>р</a:t>
            </a:r>
            <a:r>
              <a:rPr lang="ru-RU" dirty="0" smtClean="0"/>
              <a:t>емонт дорог </a:t>
            </a:r>
            <a:r>
              <a:rPr lang="ru-RU" dirty="0"/>
              <a:t>общего пользования местного значения, скос  травы и кустарника 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1731" y="2492896"/>
            <a:ext cx="4896544" cy="410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27" y="448072"/>
            <a:ext cx="3840510" cy="5120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6411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Также в </a:t>
            </a:r>
            <a:r>
              <a:rPr lang="ru-RU" dirty="0"/>
              <a:t>2020 году в рамках федеральной целевой программы «Увековечение памяти погибших при защите Отечества на 2019-2024 год» был проведен </a:t>
            </a:r>
            <a:r>
              <a:rPr lang="ru-RU" dirty="0" smtClean="0"/>
              <a:t> </a:t>
            </a:r>
            <a:r>
              <a:rPr lang="ru-RU" dirty="0"/>
              <a:t>ремонт «Братской могилы воинов-десантников 99 воздушно-десантной дивизии, погибших в годы Великой Отечественной войны 1940-1945гг.» в </a:t>
            </a:r>
            <a:r>
              <a:rPr lang="ru-RU" dirty="0" err="1"/>
              <a:t>п.Импилахти</a:t>
            </a:r>
            <a:r>
              <a:rPr lang="ru-RU" dirty="0"/>
              <a:t>.</a:t>
            </a:r>
          </a:p>
          <a:p>
            <a:r>
              <a:rPr lang="ru-RU" dirty="0"/>
              <a:t>-Проведены субботники по уборке воинских захоронений и прибрежной полосы.</a:t>
            </a:r>
          </a:p>
          <a:p>
            <a:r>
              <a:rPr lang="ru-RU" dirty="0"/>
              <a:t>-подготовлены и направлены документы для участия в Программе поддержки местных инициатив.</a:t>
            </a:r>
          </a:p>
          <a:p>
            <a:r>
              <a:rPr lang="ru-RU" dirty="0"/>
              <a:t>-Зарегистрирован ТОС (Территориальное Местное Самоуправление) «Виктория».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4700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60032" y="274638"/>
            <a:ext cx="4032448" cy="2866330"/>
          </a:xfrm>
        </p:spPr>
        <p:txBody>
          <a:bodyPr>
            <a:normAutofit fontScale="90000"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sz="2500" dirty="0">
                <a:solidFill>
                  <a:prstClr val="black"/>
                </a:solidFill>
                <a:ea typeface="+mn-ea"/>
                <a:cs typeface="+mn-cs"/>
              </a:rPr>
              <a:t>ремонт «Братской могилы воинов-десантников 99 воздушно-десантной дивизии, погибших в годы Великой Отечественной войны 1940-1945гг</a:t>
            </a:r>
            <a:r>
              <a:rPr lang="ru-RU" sz="2500" dirty="0" smtClean="0">
                <a:solidFill>
                  <a:prstClr val="black"/>
                </a:solidFill>
                <a:ea typeface="+mn-ea"/>
                <a:cs typeface="+mn-cs"/>
              </a:rPr>
              <a:t>.»</a:t>
            </a:r>
            <a:r>
              <a:rPr lang="ru-RU" sz="2500" dirty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ru-RU" sz="2500" dirty="0">
                <a:solidFill>
                  <a:prstClr val="black"/>
                </a:solidFill>
                <a:ea typeface="+mn-ea"/>
                <a:cs typeface="+mn-cs"/>
              </a:rPr>
            </a:b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4560000" cy="34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1861" y="3424436"/>
            <a:ext cx="5568000" cy="31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0144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79912" y="274638"/>
            <a:ext cx="4906888" cy="2866330"/>
          </a:xfrm>
        </p:spPr>
        <p:txBody>
          <a:bodyPr>
            <a:normAutofit fontScale="90000"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sz="2500" dirty="0">
                <a:solidFill>
                  <a:prstClr val="black"/>
                </a:solidFill>
                <a:ea typeface="+mn-ea"/>
                <a:cs typeface="+mn-cs"/>
              </a:rPr>
              <a:t>ремонт «Братской могилы воинов-десантников 99 воздушно-десантной дивизии, погибших в годы Великой Отечественной войны 1940-1945гг.» в </a:t>
            </a:r>
            <a:r>
              <a:rPr lang="ru-RU" sz="2500" dirty="0" err="1">
                <a:solidFill>
                  <a:prstClr val="black"/>
                </a:solidFill>
                <a:ea typeface="+mn-ea"/>
                <a:cs typeface="+mn-cs"/>
              </a:rPr>
              <a:t>п.Импилахти</a:t>
            </a:r>
            <a:r>
              <a:rPr lang="ru-RU" sz="2500" dirty="0">
                <a:solidFill>
                  <a:prstClr val="black"/>
                </a:solidFill>
                <a:ea typeface="+mn-ea"/>
                <a:cs typeface="+mn-cs"/>
              </a:rPr>
              <a:t>.</a:t>
            </a:r>
            <a:br>
              <a:rPr lang="ru-RU" sz="2500" dirty="0">
                <a:solidFill>
                  <a:prstClr val="black"/>
                </a:solidFill>
                <a:ea typeface="+mn-ea"/>
                <a:cs typeface="+mn-cs"/>
              </a:rPr>
            </a:b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20" y="199181"/>
            <a:ext cx="339447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0" y="3140968"/>
            <a:ext cx="4608513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8480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35896" y="3041576"/>
            <a:ext cx="5508104" cy="891480"/>
          </a:xfrm>
        </p:spPr>
        <p:txBody>
          <a:bodyPr>
            <a:normAutofit fontScale="90000"/>
          </a:bodyPr>
          <a:lstStyle/>
          <a:p>
            <a:r>
              <a:rPr lang="ru-RU" dirty="0"/>
              <a:t>субботники по уборке </a:t>
            </a:r>
            <a:r>
              <a:rPr lang="ru-RU" dirty="0" smtClean="0"/>
              <a:t> </a:t>
            </a:r>
            <a:r>
              <a:rPr lang="ru-RU" dirty="0"/>
              <a:t>прибрежной полосы.</a:t>
            </a:r>
            <a:br>
              <a:rPr lang="ru-RU" dirty="0"/>
            </a:br>
            <a:endParaRPr lang="ru-RU" dirty="0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14672"/>
            <a:ext cx="339447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3940" y="3933056"/>
            <a:ext cx="4767175" cy="2681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60648"/>
            <a:ext cx="4303801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1258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Планы на 2021 год: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-продолжить работу по восстановлению  уличного освещения.</a:t>
            </a:r>
          </a:p>
          <a:p>
            <a:r>
              <a:rPr lang="ru-RU" dirty="0"/>
              <a:t>-ремонт и обслуживание дорог общего пользования.</a:t>
            </a:r>
          </a:p>
          <a:p>
            <a:r>
              <a:rPr lang="ru-RU" dirty="0"/>
              <a:t>-проведение работ по благоустройству спортивной площадки.</a:t>
            </a:r>
          </a:p>
          <a:p>
            <a:r>
              <a:rPr lang="ru-RU" dirty="0"/>
              <a:t>-помощь в реализации проекта ТОС «Виктория».</a:t>
            </a:r>
          </a:p>
          <a:p>
            <a:r>
              <a:rPr lang="ru-RU" dirty="0"/>
              <a:t>-проведение </a:t>
            </a:r>
            <a:r>
              <a:rPr lang="ru-RU" dirty="0" smtClean="0"/>
              <a:t>мероприятий </a:t>
            </a:r>
            <a:r>
              <a:rPr lang="ru-RU" dirty="0"/>
              <a:t>по благоустройству территории.</a:t>
            </a:r>
          </a:p>
          <a:p>
            <a:r>
              <a:rPr lang="ru-RU" dirty="0"/>
              <a:t>Для проведения многих работ таких как субботники, работы по благоустройству  «очень нужны руки», поэтому мы будем очень рады если Вы, жители, придете и окажете посильную помощь на благо нашего поселения.</a:t>
            </a:r>
          </a:p>
        </p:txBody>
      </p:sp>
    </p:spTree>
    <p:extLst>
      <p:ext uri="{BB962C8B-B14F-4D97-AF65-F5344CB8AC3E}">
        <p14:creationId xmlns:p14="http://schemas.microsoft.com/office/powerpoint/2010/main" val="3591510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33256"/>
            <a:ext cx="8229600" cy="792088"/>
          </a:xfrm>
        </p:spPr>
        <p:txBody>
          <a:bodyPr/>
          <a:lstStyle/>
          <a:p>
            <a:r>
              <a:rPr lang="ru-RU" dirty="0" smtClean="0"/>
              <a:t>Спасибо за внимание.</a:t>
            </a:r>
            <a:endParaRPr lang="ru-RU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48680"/>
            <a:ext cx="8046156" cy="504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299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336</TotalTime>
  <Words>684</Words>
  <Application>Microsoft Office PowerPoint</Application>
  <PresentationFormat>Экран (4:3)</PresentationFormat>
  <Paragraphs>72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Отчет о проделанной работе  за 2020 год  Администрации Импилахтинского сельского поселения </vt:lpstr>
      <vt:lpstr>Презентация PowerPoint</vt:lpstr>
      <vt:lpstr>Презентация PowerPoint</vt:lpstr>
      <vt:lpstr>Презентация PowerPoint</vt:lpstr>
      <vt:lpstr>Презентация PowerPoint</vt:lpstr>
      <vt:lpstr> На территории  Импилахтинского сельского поселения работают следующие учреждения  и организации:  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  <vt:lpstr>ремонт дорог общего пользования местного значения, скос  травы и кустарника </vt:lpstr>
      <vt:lpstr>Презентация PowerPoint</vt:lpstr>
      <vt:lpstr>ремонт «Братской могилы воинов-десантников 99 воздушно-десантной дивизии, погибших в годы Великой Отечественной войны 1940-1945гг.» </vt:lpstr>
      <vt:lpstr>ремонт «Братской могилы воинов-десантников 99 воздушно-десантной дивизии, погибших в годы Великой Отечественной войны 1940-1945гг.» в п.Импилахти. </vt:lpstr>
      <vt:lpstr>субботники по уборке  прибрежной полосы. </vt:lpstr>
      <vt:lpstr>Планы на 2021 год:</vt:lpstr>
      <vt:lpstr>Спасибо за внимание.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за 2020 год  Администрации Импилахтинского сельского поселения </dc:title>
  <dc:creator>Артём</dc:creator>
  <cp:lastModifiedBy>User</cp:lastModifiedBy>
  <cp:revision>21</cp:revision>
  <dcterms:created xsi:type="dcterms:W3CDTF">2021-03-13T20:35:45Z</dcterms:created>
  <dcterms:modified xsi:type="dcterms:W3CDTF">2021-03-16T14:49:16Z</dcterms:modified>
</cp:coreProperties>
</file>